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0" r:id="rId2"/>
    <p:sldId id="269" r:id="rId3"/>
    <p:sldId id="295" r:id="rId4"/>
    <p:sldId id="271" r:id="rId5"/>
    <p:sldId id="272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76" r:id="rId20"/>
    <p:sldId id="294" r:id="rId21"/>
    <p:sldId id="298" r:id="rId22"/>
    <p:sldId id="299" r:id="rId23"/>
    <p:sldId id="277" r:id="rId24"/>
    <p:sldId id="278" r:id="rId25"/>
    <p:sldId id="279" r:id="rId26"/>
    <p:sldId id="25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531BE-94F3-456E-ACBE-FB9619B07DB3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C6D41-AB93-40ED-89FE-572D7591C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0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192758-2DA8-4425-B77E-CD29247DF9D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6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2C23-3308-4029-A7AC-6DD78B6F1A3C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6D8-73F2-4DA7-80A1-414416B1C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44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2C23-3308-4029-A7AC-6DD78B6F1A3C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6D8-73F2-4DA7-80A1-414416B1C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90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2C23-3308-4029-A7AC-6DD78B6F1A3C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6D8-73F2-4DA7-80A1-414416B1C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1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2C23-3308-4029-A7AC-6DD78B6F1A3C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6D8-73F2-4DA7-80A1-414416B1C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2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2C23-3308-4029-A7AC-6DD78B6F1A3C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6D8-73F2-4DA7-80A1-414416B1C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73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2C23-3308-4029-A7AC-6DD78B6F1A3C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6D8-73F2-4DA7-80A1-414416B1C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1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2C23-3308-4029-A7AC-6DD78B6F1A3C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6D8-73F2-4DA7-80A1-414416B1C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50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2C23-3308-4029-A7AC-6DD78B6F1A3C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6D8-73F2-4DA7-80A1-414416B1C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-25400"/>
            <a:ext cx="2032000" cy="212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57293" y="4779108"/>
            <a:ext cx="2032000" cy="212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724400"/>
            <a:ext cx="2032000" cy="212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893" y="-46892"/>
            <a:ext cx="2032000" cy="212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02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2C23-3308-4029-A7AC-6DD78B6F1A3C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6D8-73F2-4DA7-80A1-414416B1C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94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2C23-3308-4029-A7AC-6DD78B6F1A3C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826D8-73F2-4DA7-80A1-414416B1C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83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92C23-3308-4029-A7AC-6DD78B6F1A3C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826D8-73F2-4DA7-80A1-414416B1C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6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0" y="685800"/>
            <a:ext cx="2133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66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C:\Users\RAFI\Desktop\New folder\rG9QE5tj4fQZ.gif">
            <a:extLst>
              <a:ext uri="{FF2B5EF4-FFF2-40B4-BE49-F238E27FC236}">
                <a16:creationId xmlns:a16="http://schemas.microsoft.com/office/drawing/2014/main" id="{93FDFA57-2834-46BB-ADF6-AD8CA1B8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"/>
            <a:ext cx="5867399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32703F-2ADB-410B-A5E2-7665E5CB7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33600"/>
            <a:ext cx="6096000" cy="4191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9438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0960FB-210B-47D5-AF8C-5083367F36D4}"/>
              </a:ext>
            </a:extLst>
          </p:cNvPr>
          <p:cNvSpPr/>
          <p:nvPr/>
        </p:nvSpPr>
        <p:spPr>
          <a:xfrm>
            <a:off x="609600" y="4737318"/>
            <a:ext cx="7924800" cy="18158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মীর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জাফরের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বিরুদ্ধে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অযোগ্যতা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অতিরিক্ত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অর্থ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প্রদানে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অক্ষমতা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এবং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ওলন্দাজদের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সঙ্গে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আঁতাতের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অভিযোগে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তাকে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ক্ষমতাচ্যুত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১৭৬০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খ্রিঃ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গভর্নর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ভান্সিটার্ট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মীরজাফরকে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ক্ষমতা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থেকে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সরিয়ে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মীর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কাশিমকে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শর্ত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সাপেক্ষে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সিংহাসনে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বসান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9DDE67-A2A5-4594-8B23-D7C3B1AE418A}"/>
              </a:ext>
            </a:extLst>
          </p:cNvPr>
          <p:cNvSpPr txBox="1"/>
          <p:nvPr/>
        </p:nvSpPr>
        <p:spPr>
          <a:xfrm>
            <a:off x="838200" y="76200"/>
            <a:ext cx="716280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রের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অযোগ্যতা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অক্ষমতা</a:t>
            </a:r>
            <a:endParaRPr lang="en-US" sz="4400" b="1" dirty="0">
              <a:ln w="1143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AFDE5-EE8F-4A8E-9478-197C13846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90600"/>
            <a:ext cx="6085702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05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735DC-395E-4AFA-B727-37E805D47FBF}"/>
              </a:ext>
            </a:extLst>
          </p:cNvPr>
          <p:cNvSpPr/>
          <p:nvPr/>
        </p:nvSpPr>
        <p:spPr>
          <a:xfrm>
            <a:off x="304800" y="4104144"/>
            <a:ext cx="8458200" cy="26776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মীর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কাশিমের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স্বাধীন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নবাব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হিসেবে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টিকে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থাকার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ইচ্ছার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কারণে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মূলত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বক্সারের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যুদ্ধ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সংঘটিত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মীর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কাশিম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একজন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সুদক্ষ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শাসক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দূরদর্শী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রাজনীতিবিদ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স্বাধীনচেতা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ছিলেন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তিনি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তাঁর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প্রজাদের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কল্যাণের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প্রতি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সচেতন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ছিলেন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তিনি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চেয়েছিলেন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ইংরেজদের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সঙ্গে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সম্মানজনক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উপায়ে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বাংলার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স্বার্থ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রক্ষা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আর্থিক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সামরিক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দুর্বলতা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কাটিয়ে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উঠতে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। এ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উদ্দেশে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তাঁর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গৃহীত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পদক্ষেপগুলাই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শেষ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পর্যন্ত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বক্সারের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যুদ্ধের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কারণ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হয়ে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দাঁড়ায়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991AAF-70D6-424E-A0F9-C3470A679AFC}"/>
              </a:ext>
            </a:extLst>
          </p:cNvPr>
          <p:cNvSpPr txBox="1"/>
          <p:nvPr/>
        </p:nvSpPr>
        <p:spPr>
          <a:xfrm>
            <a:off x="838200" y="76200"/>
            <a:ext cx="716280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ি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ে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</a:t>
            </a:r>
            <a:endParaRPr lang="en-US" sz="4400" b="1" dirty="0">
              <a:ln w="1143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85C48-2529-4423-9407-8846963D2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54204"/>
            <a:ext cx="2263726" cy="21280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35D70E-91C9-4746-AB49-B975A226E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90339"/>
            <a:ext cx="5165188" cy="3070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589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4E66D-B014-41A3-A22C-610B76C46E9B}"/>
              </a:ext>
            </a:extLst>
          </p:cNvPr>
          <p:cNvSpPr txBox="1"/>
          <p:nvPr/>
        </p:nvSpPr>
        <p:spPr>
          <a:xfrm>
            <a:off x="838200" y="152400"/>
            <a:ext cx="716280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07A23E-CEA9-49DE-9433-2985BC7E1BB4}"/>
              </a:ext>
            </a:extLst>
          </p:cNvPr>
          <p:cNvSpPr/>
          <p:nvPr/>
        </p:nvSpPr>
        <p:spPr>
          <a:xfrm>
            <a:off x="533400" y="4343400"/>
            <a:ext cx="8153400" cy="18158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১.মীর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কাশেম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প্রথমে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ইংরেজদের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রাজনৈতিক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হস্তক্ষেপবন্ধ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এবং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প্রশাসনকে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প্রভাবমুক্ত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করার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পদক্ষেপ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গ্রহণ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করেন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এ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উদ্দেশে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তিনি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রাজধানী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মুর্শিদাবাদ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থেকে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মুঙ্গের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স্থানান্তরিত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করেন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নিরাপত্তার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জন্য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দুর্গ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নির্মাণ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রাজধানীর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চারদিকে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পরিখা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খনন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করেন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endParaRPr lang="en-US" sz="2400" dirty="0">
              <a:effectLst/>
              <a:latin typeface="NikoshBAN" panose="02000000000000000000" pitchFamily="2" charset="0"/>
              <a:ea typeface="Times New Roman" panose="02020603050405020304" pitchFamily="18" charset="0"/>
              <a:cs typeface="NikoshBAN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99536-178B-4926-ACFD-B0DE4A0B5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21841"/>
            <a:ext cx="6934200" cy="3181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9934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C77F5C-B64A-4E97-8A65-48B0984E2545}"/>
              </a:ext>
            </a:extLst>
          </p:cNvPr>
          <p:cNvSpPr txBox="1"/>
          <p:nvPr/>
        </p:nvSpPr>
        <p:spPr>
          <a:xfrm>
            <a:off x="838200" y="152400"/>
            <a:ext cx="716280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ে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ি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দের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প্রশিক্ষণ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প্রদান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B7066A-718C-4F71-BDA6-B2B379CD6510}"/>
              </a:ext>
            </a:extLst>
          </p:cNvPr>
          <p:cNvSpPr/>
          <p:nvPr/>
        </p:nvSpPr>
        <p:spPr>
          <a:xfrm>
            <a:off x="495300" y="4800600"/>
            <a:ext cx="81534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২.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ইংরেজদের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সম্ভাব্য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আক্রমণ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প্রতিহত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এবং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সৈনিকদের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ইউরোপীয়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সামরিক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পদ্ধতি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শিক্ষাদানের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জন্য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দুজন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ইউরোপীয়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সৈনিককে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প্রশিক্ষক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হিসেবে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রাখেন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endParaRPr lang="en-US" sz="2400" dirty="0">
              <a:effectLst/>
              <a:latin typeface="NikoshBAN" panose="02000000000000000000" pitchFamily="2" charset="0"/>
              <a:ea typeface="Times New Roman" panose="02020603050405020304" pitchFamily="18" charset="0"/>
              <a:cs typeface="NikoshBAN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6A25B-EE32-4A4D-AA0D-EF11D8B7A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921840"/>
            <a:ext cx="7162799" cy="3573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8817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F56A26-7D56-4123-A976-D766C7453042}"/>
              </a:ext>
            </a:extLst>
          </p:cNvPr>
          <p:cNvSpPr txBox="1"/>
          <p:nvPr/>
        </p:nvSpPr>
        <p:spPr>
          <a:xfrm>
            <a:off x="838200" y="228600"/>
            <a:ext cx="716280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ৈ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ি: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CB9A8-2CA2-409D-BF06-C399DB34DD58}"/>
              </a:ext>
            </a:extLst>
          </p:cNvPr>
          <p:cNvSpPr/>
          <p:nvPr/>
        </p:nvSpPr>
        <p:spPr>
          <a:xfrm>
            <a:off x="647700" y="5446693"/>
            <a:ext cx="7848600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৩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.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অস্ত্র-গোলাবারুদের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জন্য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যাতে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কারো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মুখাপেক্ষী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হতে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সেজন্য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রাজধানীতে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কামান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বন্দুক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ইত্যাদি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তৈরির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ব্যবস্থা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নেন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BA5A0D-ABD1-4E03-A43B-BDCE9FAAB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9455"/>
            <a:ext cx="3810000" cy="4006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52AF3C-FCA4-4261-8B30-5AEE145FF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85875"/>
            <a:ext cx="3733800" cy="4006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384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96036-0D3D-4238-86A3-74063BC8D934}"/>
              </a:ext>
            </a:extLst>
          </p:cNvPr>
          <p:cNvSpPr txBox="1"/>
          <p:nvPr/>
        </p:nvSpPr>
        <p:spPr>
          <a:xfrm>
            <a:off x="457200" y="377279"/>
            <a:ext cx="8305800" cy="76944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বিহারের</a:t>
            </a:r>
            <a:r>
              <a:rPr lang="en-US" sz="44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শাসনকর্তা</a:t>
            </a:r>
            <a:r>
              <a:rPr lang="en-US" sz="44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রাম</a:t>
            </a:r>
            <a:r>
              <a:rPr lang="en-US" sz="44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নারায়</a:t>
            </a:r>
            <a:r>
              <a:rPr lang="as-IN" sz="44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ণ</a:t>
            </a:r>
            <a:r>
              <a:rPr lang="en-US" sz="44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</a:t>
            </a:r>
            <a:r>
              <a:rPr lang="as-IN" sz="44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ে</a:t>
            </a:r>
            <a:r>
              <a:rPr lang="en-US" sz="44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as-IN" sz="44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</a:t>
            </a:r>
            <a:r>
              <a:rPr lang="en-US" sz="44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</a:t>
            </a:r>
            <a:r>
              <a:rPr lang="as-IN" sz="44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</a:t>
            </a:r>
            <a:r>
              <a:rPr lang="en-US" sz="44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া</a:t>
            </a:r>
            <a:r>
              <a:rPr lang="as-IN" sz="44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</a:t>
            </a:r>
            <a:r>
              <a:rPr lang="en-US" sz="44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ণ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EAA9EF-EC61-4173-AE21-BD4A72F74528}"/>
              </a:ext>
            </a:extLst>
          </p:cNvPr>
          <p:cNvSpPr/>
          <p:nvPr/>
        </p:nvSpPr>
        <p:spPr>
          <a:xfrm>
            <a:off x="609600" y="5257800"/>
            <a:ext cx="80010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বিহারের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শাসনকর্তা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রামনারায়ণ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ইংরেজদের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প্রতি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বেশি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আগ্রহ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দেখালে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তাকে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পদচ্যুত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তার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সম্পত্তি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বাজেয়াপ্ত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endParaRPr lang="en-US" sz="2400" dirty="0">
              <a:effectLst/>
              <a:latin typeface="NikoshBAN" panose="02000000000000000000" pitchFamily="2" charset="0"/>
              <a:ea typeface="Times New Roman" panose="02020603050405020304" pitchFamily="18" charset="0"/>
              <a:cs typeface="NikoshBAN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E0A339-B978-47DC-866A-AB3976474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17770"/>
            <a:ext cx="7239000" cy="3714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497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1E2465-35F9-40D6-9156-A391F607CD22}"/>
              </a:ext>
            </a:extLst>
          </p:cNvPr>
          <p:cNvSpPr txBox="1"/>
          <p:nvPr/>
        </p:nvSpPr>
        <p:spPr>
          <a:xfrm>
            <a:off x="838200" y="76200"/>
            <a:ext cx="716280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ু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ু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A472CD-012E-4316-BA46-3437F67EE58D}"/>
              </a:ext>
            </a:extLst>
          </p:cNvPr>
          <p:cNvSpPr/>
          <p:nvPr/>
        </p:nvSpPr>
        <p:spPr>
          <a:xfrm>
            <a:off x="228600" y="4535031"/>
            <a:ext cx="8572500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ইংরেজি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কর্তৃক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প্রদত্ত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‘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দস্তক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’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নামের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ছাড়পত্রের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অপব্যবহারের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কারণে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দেশি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ব্যবসায়ীরা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ক্ষতিগ্রস্থ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হতে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থাকে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ফলে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নবাব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সবার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জন্য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এক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ব্যবস্থা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গ্রহণ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আনত্মঃবাণিজ্যে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সকল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শুল্ক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উঠিয়ে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দেন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ফলে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কোম্পানির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কর্মচারীদের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একচেটিয়া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লাভজনক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ব্যবসায়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অসুবিধা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এ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বিষয়ে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নবাব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কোনোরকম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আপোষ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করতে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চাইলে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ইংরেজদের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সঙ্গে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সংঘাত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অনিবার্য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পড়ে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endParaRPr lang="en-US" sz="2400" dirty="0">
              <a:effectLst/>
              <a:latin typeface="NikoshBAN" panose="02000000000000000000" pitchFamily="2" charset="0"/>
              <a:ea typeface="Times New Roman" panose="02020603050405020304" pitchFamily="18" charset="0"/>
              <a:cs typeface="NikoshBAN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F6302E-E5B1-4A13-A96E-A3690958A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"/>
          <a:stretch/>
        </p:blipFill>
        <p:spPr>
          <a:xfrm>
            <a:off x="838200" y="879637"/>
            <a:ext cx="7010400" cy="3536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4984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1E4AE8-FDB2-4F1E-909B-618E8129BAEC}"/>
              </a:ext>
            </a:extLst>
          </p:cNvPr>
          <p:cNvSpPr txBox="1"/>
          <p:nvPr/>
        </p:nvSpPr>
        <p:spPr>
          <a:xfrm>
            <a:off x="838200" y="152400"/>
            <a:ext cx="716280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ইংরেজ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ি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ো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915F3-9379-485A-B80D-91CDDCD913A1}"/>
              </a:ext>
            </a:extLst>
          </p:cNvPr>
          <p:cNvSpPr/>
          <p:nvPr/>
        </p:nvSpPr>
        <p:spPr>
          <a:xfrm>
            <a:off x="228600" y="5397550"/>
            <a:ext cx="86868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নবাবের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সকল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পদক্ষেপ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ছিল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দেশ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ও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জনগণের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স্বার্থে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,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কিন্তু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স্বার্থবিরোধী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ফলে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ক্ষুব্ধ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ইংরেজরা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প্রতিকারের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জন্য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প্রস্তুত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হচ্ছিল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F1F7E-BDB6-4FFF-A24C-2A67C4ED3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21841"/>
            <a:ext cx="7467600" cy="4259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0487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FF23DB-0D7C-4136-951C-47EEE093457B}"/>
              </a:ext>
            </a:extLst>
          </p:cNvPr>
          <p:cNvSpPr txBox="1"/>
          <p:nvPr/>
        </p:nvSpPr>
        <p:spPr>
          <a:xfrm>
            <a:off x="838200" y="76200"/>
            <a:ext cx="716280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এলিস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কর্তৃক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পাটনা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দখল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978EEF-9084-4E1A-B09F-07F076DD431B}"/>
              </a:ext>
            </a:extLst>
          </p:cNvPr>
          <p:cNvSpPr/>
          <p:nvPr/>
        </p:nvSpPr>
        <p:spPr>
          <a:xfrm>
            <a:off x="457200" y="4965918"/>
            <a:ext cx="8153400" cy="18158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১৭৬৩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খ্রিঃ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ক্ষুব্ধ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পাটনা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কুঠির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অধ্যক্ষ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এলিস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পাটনা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আক্রমণ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দখল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নেয়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ফলে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ইংরেজদের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বিরুদ্ধে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অস্ত্রধারণ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ছাড়া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নবাবের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কোনো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উপায়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থাকে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মীর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কাশিম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সফল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প্রতিরোধের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মাধ্যমে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এলিসকে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পাটনা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থেকে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বিতাড়িত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করেন</a:t>
            </a:r>
            <a:r>
              <a:rPr lang="en-US" sz="28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63E10-0A58-41BB-8007-D74B25A2B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98" y="846519"/>
            <a:ext cx="6759702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3706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609600"/>
            <a:ext cx="4953000" cy="830997"/>
          </a:xfrm>
          <a:prstGeom prst="rect">
            <a:avLst/>
          </a:prstGeom>
          <a:solidFill>
            <a:srgbClr val="FFFFCC"/>
          </a:solidFill>
          <a:ln w="76200">
            <a:solidFill>
              <a:srgbClr val="6699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445" y="5048071"/>
            <a:ext cx="7976755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latin typeface="NikoshBAN" pitchFamily="2" charset="0"/>
                <a:cs typeface="NikoshBAN" pitchFamily="2" charset="0"/>
              </a:rPr>
              <a:t>বক্সারের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যুদ্ধের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তুমি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দাও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B851B-34D8-45EE-9C23-1FE8FEA43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99" y="1715596"/>
            <a:ext cx="4267201" cy="30574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26027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10"/>
          <p:cNvSpPr txBox="1">
            <a:spLocks/>
          </p:cNvSpPr>
          <p:nvPr/>
        </p:nvSpPr>
        <p:spPr>
          <a:xfrm>
            <a:off x="1371830" y="1828800"/>
            <a:ext cx="3227882" cy="3997644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bn-BD" u="sng" dirty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laimanLipi" pitchFamily="65" charset="0"/>
                <a:cs typeface="SolaimanLipi" pitchFamily="65" charset="0"/>
              </a:rPr>
              <a:t>শিক্ষক পরিচিতি</a:t>
            </a:r>
            <a:endParaRPr lang="en-US" u="sng" dirty="0">
              <a:solidFill>
                <a:srgbClr val="005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</p:txBody>
      </p:sp>
      <p:sp>
        <p:nvSpPr>
          <p:cNvPr id="28" name="Content Placeholder 12"/>
          <p:cNvSpPr txBox="1">
            <a:spLocks/>
          </p:cNvSpPr>
          <p:nvPr/>
        </p:nvSpPr>
        <p:spPr>
          <a:xfrm>
            <a:off x="4800600" y="1828806"/>
            <a:ext cx="3325978" cy="3978103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bn-BD" sz="3600" u="sng" dirty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bn-BD" sz="28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শ্রেণীঃ নবম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bn-BD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বিষয়ঃ </a:t>
            </a:r>
            <a:r>
              <a:rPr lang="en-US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ব</a:t>
            </a:r>
            <a:r>
              <a:rPr lang="as-IN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া</a:t>
            </a:r>
            <a:r>
              <a:rPr lang="en-US" sz="2400" b="1" dirty="0" err="1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ংলাদেশের</a:t>
            </a:r>
            <a:r>
              <a:rPr lang="en-US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ইতিহাস</a:t>
            </a:r>
            <a:r>
              <a:rPr lang="en-US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ও</a:t>
            </a:r>
            <a:r>
              <a:rPr lang="en-US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ব</a:t>
            </a:r>
            <a:r>
              <a:rPr lang="en-US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ি</a:t>
            </a:r>
            <a:r>
              <a:rPr lang="as-IN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শ</a:t>
            </a:r>
            <a:r>
              <a:rPr lang="en-US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্</a:t>
            </a:r>
            <a:r>
              <a:rPr lang="as-IN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ব</a:t>
            </a:r>
            <a:r>
              <a:rPr lang="en-US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প</a:t>
            </a:r>
            <a:r>
              <a:rPr lang="en-US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as-IN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ি</a:t>
            </a:r>
            <a:r>
              <a:rPr lang="en-US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চ</a:t>
            </a:r>
            <a:r>
              <a:rPr lang="as-IN" sz="2400" b="1" dirty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য়</a:t>
            </a:r>
            <a:endParaRPr lang="bn-BD" sz="2400" b="1" dirty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1100" b="1" u="sng" dirty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1100" b="1" u="sng" dirty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2800" b="1" u="sng" dirty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700" b="1" u="sng" dirty="0">
              <a:ln/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bn-BD" sz="2800" b="1" u="sng" dirty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আলোচনার বিষয়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bn-BD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“</a:t>
            </a:r>
            <a:r>
              <a:rPr lang="en-US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</a:t>
            </a:r>
            <a:r>
              <a:rPr lang="as-IN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as-IN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</a:t>
            </a:r>
            <a:r>
              <a:rPr lang="en-US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ে</a:t>
            </a:r>
            <a:r>
              <a:rPr lang="as-IN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</a:t>
            </a:r>
            <a:r>
              <a:rPr lang="en-US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ু</a:t>
            </a:r>
            <a:r>
              <a:rPr lang="as-IN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</a:t>
            </a:r>
            <a:r>
              <a:rPr lang="en-US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as-IN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</a:t>
            </a:r>
            <a:r>
              <a:rPr lang="bn-BD" sz="28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”</a:t>
            </a:r>
            <a:r>
              <a:rPr lang="bn-BD" sz="2800" b="1" dirty="0">
                <a:ln/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18312" y="4302206"/>
            <a:ext cx="3934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মোঃ</a:t>
            </a:r>
            <a:r>
              <a:rPr lang="en-US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মতিয়ার</a:t>
            </a:r>
            <a:r>
              <a:rPr lang="en-US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রহমান</a:t>
            </a:r>
            <a:r>
              <a:rPr lang="en-US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>
              <a:defRPr/>
            </a:pP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সিনিয়র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সহকারী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endParaRPr lang="en-US" sz="1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>
              <a:defRPr/>
            </a:pP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যশোর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বোর্ড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মডেল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স্কুল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এন্ড</a:t>
            </a: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400" b="1" dirty="0" err="1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কলেজ</a:t>
            </a:r>
            <a:endParaRPr lang="en-US" sz="1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>
              <a:defRPr/>
            </a:pPr>
            <a:r>
              <a:rPr lang="en-US" sz="1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motiarjsmsc@gmail.com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14164" y="309725"/>
            <a:ext cx="20922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5400" b="1" u="sng" spc="150" dirty="0">
                <a:ln w="11430"/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5400" u="sng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7D8B1-E706-425E-A108-CA4296CD0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20" y="3725592"/>
            <a:ext cx="1896533" cy="10668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E:\MOTIAR\Motiar improtant\motiar\Motiar Picture\Sar01 copy.jpg">
            <a:extLst>
              <a:ext uri="{FF2B5EF4-FFF2-40B4-BE49-F238E27FC236}">
                <a16:creationId xmlns:a16="http://schemas.microsoft.com/office/drawing/2014/main" id="{4525B1BF-9671-4A06-9F71-2400D26C8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86" y="2514600"/>
            <a:ext cx="1357414" cy="16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7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A97782-9411-4265-B34D-13EDD8F38C32}"/>
              </a:ext>
            </a:extLst>
          </p:cNvPr>
          <p:cNvSpPr/>
          <p:nvPr/>
        </p:nvSpPr>
        <p:spPr>
          <a:xfrm>
            <a:off x="0" y="3964900"/>
            <a:ext cx="9144000" cy="2893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কোলকাতা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কাউন্সিলের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সিদ্ধান্ত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অনু</a:t>
            </a:r>
            <a:r>
              <a:rPr lang="as-IN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া</a:t>
            </a:r>
            <a:r>
              <a:rPr lang="as-IN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য়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ী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মেজর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এডামসের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নেতৃত্বে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প্রেরিত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বাহিনীর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কাছে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গিরিয়া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,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কাটোয়া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ও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উদয়নালার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যুদ্ধে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নবাব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শোচনীয়ভাবে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পরাজিত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হন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ইংরেজরা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মীর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জাফরকে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পুনরায়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বাংলার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সিংহাসনে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বসায়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মীর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কাশিম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পরাজিত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হয়েও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হতাশ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হননি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নবাব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ইংরেজদের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মোকাবেলা</a:t>
            </a:r>
            <a:r>
              <a:rPr lang="as-IN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as-IN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</a:t>
            </a:r>
            <a:r>
              <a:rPr lang="as-IN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া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 </a:t>
            </a:r>
            <a:r>
              <a:rPr lang="as-IN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জ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</a:t>
            </a:r>
            <a:r>
              <a:rPr lang="as-IN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্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অযোধ্যার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নবাব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সুজাউদ্দৌলা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এবং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মুঘল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সম্রাট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শাহ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আলমের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সঙ্গে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একত্রিত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হয়ে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১৭৬৪</a:t>
            </a:r>
            <a:r>
              <a:rPr lang="as-IN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খ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্</a:t>
            </a:r>
            <a:r>
              <a:rPr lang="as-IN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ী: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বিহারের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বক্সার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নামক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স্থানে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ইংরেজদের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বিরুদ্ধে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চরম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শক্তি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পরীক্ষায়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অবতীর্ণ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হন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দুর্ভাগ্যক্রমে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সম্মিলিত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বাহিনী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মেজর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মনরোর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কাছে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চরমভাবে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পরাজিত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2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</a:t>
            </a:r>
            <a:r>
              <a:rPr lang="en-US" sz="2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</a:t>
            </a:r>
            <a:endParaRPr lang="en-US" sz="2600" dirty="0">
              <a:effectLst/>
              <a:latin typeface="NikoshBAN" panose="02000000000000000000" pitchFamily="2" charset="0"/>
              <a:ea typeface="Times New Roman" panose="02020603050405020304" pitchFamily="18" charset="0"/>
              <a:cs typeface="NikoshBAN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AEE764-389A-4527-AA83-D63DC648B82F}"/>
              </a:ext>
            </a:extLst>
          </p:cNvPr>
          <p:cNvSpPr txBox="1"/>
          <p:nvPr/>
        </p:nvSpPr>
        <p:spPr>
          <a:xfrm>
            <a:off x="3048000" y="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বক্সা</a:t>
            </a:r>
            <a:r>
              <a:rPr lang="as-IN" sz="40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</a:t>
            </a:r>
            <a:r>
              <a:rPr lang="en-US" sz="40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ে</a:t>
            </a:r>
            <a:r>
              <a:rPr lang="as-IN" sz="40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</a:t>
            </a:r>
            <a:r>
              <a:rPr lang="en-US" sz="40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as-IN" sz="40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</a:t>
            </a:r>
            <a:r>
              <a:rPr lang="en-US" sz="40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ু</a:t>
            </a:r>
            <a:r>
              <a:rPr lang="as-IN" sz="40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</a:t>
            </a:r>
            <a:r>
              <a:rPr lang="en-US" sz="40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্</a:t>
            </a:r>
            <a:r>
              <a:rPr lang="as-IN" sz="40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ধ</a:t>
            </a:r>
            <a:endParaRPr lang="en-US" sz="4000" b="1" dirty="0">
              <a:ln w="9525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F35F75-8F75-4977-824E-BE0435DE0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99320"/>
            <a:ext cx="4419600" cy="3057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4AAA0-BEA3-4578-9768-DB49B588C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99319"/>
            <a:ext cx="4267200" cy="3019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1594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BA7836-ACFF-48B6-BED7-387286B1CD56}"/>
              </a:ext>
            </a:extLst>
          </p:cNvPr>
          <p:cNvSpPr/>
          <p:nvPr/>
        </p:nvSpPr>
        <p:spPr>
          <a:xfrm>
            <a:off x="457200" y="1524000"/>
            <a:ext cx="8382000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১। এ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যুদ্ধের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ফলে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মীর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কাশিমের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স্বাধীনতা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রক্ষার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শেষ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চেষ্টা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ব্যর্থ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উপমহাদেশে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ইংরেজদের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প্রভাব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প্রতিপত্তি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মর্যাদা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বৃদ্ধি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পায়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বিনা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বাধায়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তারা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উপমহাদেশে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আধিপত্য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বিস্তারের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সুযোগ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লাভ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</a:t>
            </a:r>
            <a:endParaRPr lang="en-US" sz="2800" dirty="0">
              <a:latin typeface="NikoshBAN" panose="02000000000000000000" pitchFamily="2" charset="0"/>
              <a:ea typeface="Times New Roman" panose="02020603050405020304" pitchFamily="18" charset="0"/>
              <a:cs typeface="NikoshBAN" panose="02000000000000000000" pitchFamily="2" charset="0"/>
            </a:endParaRPr>
          </a:p>
          <a:p>
            <a:pPr algn="just"/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২। এ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যুদ্ধে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পরাজিত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অযোধ্যার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নবাব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সুজাউদ্দৌলা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রোহিলাখণ্ডে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পালিয়ে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যান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দিল্লীর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সম্রাট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শাহ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আলম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ইংরেজদের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পক্ষে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যোগ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দেন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মীর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কাশিম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পরাজিত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আত্মগোপন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করেন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১৭৭৭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খ্রিঃ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তাঁর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মৃত্যু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</a:t>
            </a:r>
            <a:endParaRPr lang="en-US" sz="2800" dirty="0">
              <a:latin typeface="NikoshBAN" panose="02000000000000000000" pitchFamily="2" charset="0"/>
              <a:ea typeface="Times New Roman" panose="02020603050405020304" pitchFamily="18" charset="0"/>
              <a:cs typeface="NikoshBAN" panose="02000000000000000000" pitchFamily="2" charset="0"/>
            </a:endParaRPr>
          </a:p>
          <a:p>
            <a:pPr algn="just"/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৩।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ইংরেজরা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অযোধ্যার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নবারের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কাছ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থেকে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কারা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ও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এলাহাবাদ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হস্তগত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করতে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সক্ষম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endParaRPr lang="en-US" sz="2800" dirty="0">
              <a:latin typeface="NikoshBAN" panose="02000000000000000000" pitchFamily="2" charset="0"/>
              <a:ea typeface="Times New Roman" panose="02020603050405020304" pitchFamily="18" charset="0"/>
              <a:cs typeface="NikoshBAN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FE7548-E90A-4C97-9B17-B66B858EDA50}"/>
              </a:ext>
            </a:extLst>
          </p:cNvPr>
          <p:cNvSpPr/>
          <p:nvPr/>
        </p:nvSpPr>
        <p:spPr>
          <a:xfrm>
            <a:off x="2743200" y="228600"/>
            <a:ext cx="4190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বক্সার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যুদ্ধের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ফলাফল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15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0E04C7-BE18-4FD7-8CDF-82491BD79BCC}"/>
              </a:ext>
            </a:extLst>
          </p:cNvPr>
          <p:cNvSpPr/>
          <p:nvPr/>
        </p:nvSpPr>
        <p:spPr>
          <a:xfrm>
            <a:off x="152400" y="1120200"/>
            <a:ext cx="8686800" cy="550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৪। এ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যুদ্ধের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ফলে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শুধু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বাংলার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নবাবই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পরাজিত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হননি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,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তাঁর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মিত্র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ভারত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সম্রাট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শাহ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আলম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,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অযোধ্যার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নবাব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সুজাউদ্দৌলা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ও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পরাজিত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হন।তিন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শক্তির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একসঙ্গে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পরাজয়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ইংরেজদের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মর্যাদা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ও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শক্তি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বৃদ্ধি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পায়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</a:t>
            </a:r>
          </a:p>
          <a:p>
            <a:pPr algn="just"/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৫। এ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যুদ্ধের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ফলে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রবার্ট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ক্লাইভ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দিল্লীর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সম্রাটের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কাছ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থেকে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আনুষ্ঠানিকভাবে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বাংলা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বিহার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উড়িষ্যার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দিওয়ানী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লাভ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ফলে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বাংলায়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অধিকার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আইনত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স্বীকৃতি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এবং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তারা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অসীম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ক্ষমতাশালী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উঠতে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থাকে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</a:t>
            </a:r>
          </a:p>
          <a:p>
            <a:pPr algn="just"/>
            <a:r>
              <a:rPr lang="as-IN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৬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বক্সারের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যুদ্ধে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মীর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কাশিমের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পরাজয়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শুধু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নবাবী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আমলেরই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পরিসমাপ্তি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ঘটায়নি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,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মুঘল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সম্রাটের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দুর্বলতাও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ইংরেজদের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কাছে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পরিষ্কার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যায়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ফলে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ঔপনিবেশিক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শক্তি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হিসেবে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দ্রুতগতিতে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ইংরেজদের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আত্মপ্রকাশ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ঘটতে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থাকে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65C4A9-B883-4FD2-B71D-A6DBC1F4BC8A}"/>
              </a:ext>
            </a:extLst>
          </p:cNvPr>
          <p:cNvSpPr/>
          <p:nvPr/>
        </p:nvSpPr>
        <p:spPr>
          <a:xfrm>
            <a:off x="2743200" y="228600"/>
            <a:ext cx="4190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বক্সার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যুদ্ধের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ফলাফল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14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otiar\Desktop\11127764_661813060630912_4487636092999423555_n.jpg"/>
          <p:cNvPicPr>
            <a:picLocks noChangeAspect="1" noChangeArrowheads="1"/>
          </p:cNvPicPr>
          <p:nvPr/>
        </p:nvPicPr>
        <p:blipFill rotWithShape="1">
          <a:blip r:embed="rId2"/>
          <a:srcRect b="6212"/>
          <a:stretch/>
        </p:blipFill>
        <p:spPr bwMode="auto">
          <a:xfrm>
            <a:off x="2438400" y="1181139"/>
            <a:ext cx="4343400" cy="3314661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961806" y="76200"/>
            <a:ext cx="35151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6600" b="1" u="sng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6600" b="1" u="sng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725650"/>
            <a:ext cx="8305800" cy="1200329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যুক্তি</a:t>
            </a:r>
            <a:r>
              <a:rPr lang="en-US" sz="3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দেখাও</a:t>
            </a:r>
            <a:r>
              <a:rPr lang="en-US" sz="3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, </a:t>
            </a:r>
            <a:r>
              <a:rPr lang="en-US" sz="3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বক্সারের</a:t>
            </a:r>
            <a:r>
              <a:rPr lang="en-US" sz="3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যুদ্ধের</a:t>
            </a:r>
            <a:r>
              <a:rPr lang="en-US" sz="3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ফলে</a:t>
            </a:r>
            <a:r>
              <a:rPr lang="en-US" sz="3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ঔপনিবেশিক</a:t>
            </a:r>
            <a:r>
              <a:rPr lang="en-US" sz="3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শক্তি</a:t>
            </a:r>
            <a:r>
              <a:rPr lang="en-US" sz="3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হিসেবে</a:t>
            </a:r>
            <a:r>
              <a:rPr lang="en-US" sz="3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দ্রুতগতিতে</a:t>
            </a:r>
            <a:r>
              <a:rPr lang="en-US" sz="3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ইংরেজদের</a:t>
            </a:r>
            <a:r>
              <a:rPr lang="en-US" sz="3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আত্মপ্রকাশ</a:t>
            </a:r>
            <a:r>
              <a:rPr lang="en-US" sz="3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ঘটতে</a:t>
            </a:r>
            <a:r>
              <a:rPr lang="en-US" sz="3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থাকে</a:t>
            </a:r>
            <a:r>
              <a:rPr lang="en-US" sz="36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50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475838" y="2009601"/>
            <a:ext cx="5162962" cy="477054"/>
          </a:xfrm>
          <a:prstGeom prst="rect">
            <a:avLst/>
          </a:prstGeom>
          <a:solidFill>
            <a:srgbClr val="FFFFC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500" b="1" spc="50" dirty="0">
                <a:ln w="0"/>
                <a:solidFill>
                  <a:schemeClr val="accent4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2500" b="1" spc="50" dirty="0" err="1">
                <a:ln w="0"/>
                <a:solidFill>
                  <a:schemeClr val="accent4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2500" b="1" spc="50" dirty="0">
                <a:ln w="0"/>
                <a:solidFill>
                  <a:schemeClr val="accent4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500" b="1" spc="50" dirty="0" err="1">
                <a:ln w="0"/>
                <a:solidFill>
                  <a:schemeClr val="accent4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পাটনা</a:t>
            </a:r>
            <a:r>
              <a:rPr lang="en-US" sz="2500" b="1" spc="50" dirty="0">
                <a:ln w="0"/>
                <a:solidFill>
                  <a:schemeClr val="accent4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500" b="1" spc="50" dirty="0" err="1">
                <a:ln w="0"/>
                <a:solidFill>
                  <a:schemeClr val="accent4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দখল</a:t>
            </a:r>
            <a:r>
              <a:rPr lang="en-US" sz="2500" b="1" spc="50" dirty="0">
                <a:ln w="0"/>
                <a:solidFill>
                  <a:schemeClr val="accent4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500" b="1" spc="50" dirty="0" err="1">
                <a:ln w="0"/>
                <a:solidFill>
                  <a:schemeClr val="accent4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করেছিল</a:t>
            </a:r>
            <a:r>
              <a:rPr lang="bn-BD" sz="2500" b="1" spc="50" dirty="0">
                <a:ln w="0"/>
                <a:solidFill>
                  <a:schemeClr val="accent4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2500" b="1" spc="50" dirty="0">
              <a:ln w="0"/>
              <a:solidFill>
                <a:schemeClr val="accent4">
                  <a:lumMod val="1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71055" y="2725403"/>
            <a:ext cx="3034145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>
                <a:solidFill>
                  <a:schemeClr val="accent4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ক.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অধ্যক্ষ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মুনরো</a:t>
            </a:r>
            <a:endParaRPr lang="en-US" sz="3200" dirty="0">
              <a:solidFill>
                <a:schemeClr val="accent4">
                  <a:lumMod val="1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01587" y="3514136"/>
            <a:ext cx="3003613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>
                <a:solidFill>
                  <a:schemeClr val="accent4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গ.</a:t>
            </a:r>
            <a:r>
              <a:rPr lang="bn-BD" sz="3200" b="1" dirty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অধ্যক্ষ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এলিস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endParaRPr lang="en-US" sz="3200" dirty="0">
              <a:solidFill>
                <a:schemeClr val="accent4">
                  <a:lumMod val="1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55633" y="3514135"/>
            <a:ext cx="3292967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>
                <a:solidFill>
                  <a:schemeClr val="accent4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ঘ.</a:t>
            </a:r>
            <a:r>
              <a:rPr lang="bn-BD" sz="3200" b="1" dirty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মীর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কাসিম</a:t>
            </a:r>
            <a:endParaRPr lang="en-US" sz="3200" b="1" dirty="0">
              <a:solidFill>
                <a:schemeClr val="accent4">
                  <a:lumMod val="1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55634" y="2739258"/>
            <a:ext cx="3292966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>
                <a:solidFill>
                  <a:schemeClr val="accent4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খ.</a:t>
            </a:r>
            <a:r>
              <a:rPr lang="bn-BD" sz="3200" b="1" dirty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লর্ড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ক্লাইভ</a:t>
            </a:r>
            <a:endParaRPr lang="bn-BD" sz="3200" b="1" dirty="0">
              <a:solidFill>
                <a:schemeClr val="accent4">
                  <a:lumMod val="1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503580" y="2788401"/>
            <a:ext cx="598219" cy="539132"/>
            <a:chOff x="5717597" y="1752600"/>
            <a:chExt cx="680605" cy="60960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5791200" y="1752600"/>
              <a:ext cx="533400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5717597" y="1752600"/>
              <a:ext cx="680605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60470" y="3456079"/>
            <a:ext cx="935819" cy="694030"/>
            <a:chOff x="7086600" y="4953652"/>
            <a:chExt cx="1037453" cy="914400"/>
          </a:xfrm>
        </p:grpSpPr>
        <p:cxnSp>
          <p:nvCxnSpPr>
            <p:cNvPr id="59" name="Straight Connector 58"/>
            <p:cNvCxnSpPr/>
            <p:nvPr/>
          </p:nvCxnSpPr>
          <p:spPr>
            <a:xfrm flipH="1">
              <a:off x="7355126" y="4953652"/>
              <a:ext cx="768927" cy="914400"/>
            </a:xfrm>
            <a:prstGeom prst="line">
              <a:avLst/>
            </a:prstGeom>
            <a:ln w="825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7086600" y="5410852"/>
              <a:ext cx="268526" cy="408058"/>
            </a:xfrm>
            <a:prstGeom prst="line">
              <a:avLst/>
            </a:prstGeom>
            <a:ln w="825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3733800" y="379747"/>
            <a:ext cx="1727258" cy="1593974"/>
            <a:chOff x="4717473" y="948667"/>
            <a:chExt cx="3023434" cy="2860964"/>
          </a:xfrm>
        </p:grpSpPr>
        <p:sp>
          <p:nvSpPr>
            <p:cNvPr id="62" name="Oval 61"/>
            <p:cNvSpPr/>
            <p:nvPr/>
          </p:nvSpPr>
          <p:spPr>
            <a:xfrm>
              <a:off x="4717473" y="948667"/>
              <a:ext cx="3023434" cy="286096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28700" y="1642408"/>
              <a:ext cx="2336552" cy="1513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n-BD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উত্তর সঠিক</a:t>
              </a:r>
            </a:p>
            <a:p>
              <a:pPr algn="ctr"/>
              <a:r>
                <a:rPr lang="bn-BD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হয়েছে</a:t>
              </a:r>
              <a:endPara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772220" y="387226"/>
            <a:ext cx="1727258" cy="1593974"/>
            <a:chOff x="8225056" y="941740"/>
            <a:chExt cx="3023434" cy="2860964"/>
          </a:xfrm>
        </p:grpSpPr>
        <p:sp>
          <p:nvSpPr>
            <p:cNvPr id="65" name="Oval 64"/>
            <p:cNvSpPr/>
            <p:nvPr/>
          </p:nvSpPr>
          <p:spPr>
            <a:xfrm>
              <a:off x="8225056" y="941740"/>
              <a:ext cx="3023434" cy="286096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619694" y="1636206"/>
              <a:ext cx="2391099" cy="1513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n-BD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আবার চেষ্টা</a:t>
              </a:r>
            </a:p>
            <a:p>
              <a:pPr algn="ctr"/>
              <a:r>
                <a:rPr lang="bn-BD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করি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574686" y="3585181"/>
            <a:ext cx="541360" cy="503845"/>
            <a:chOff x="5717597" y="1752600"/>
            <a:chExt cx="680605" cy="609600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5791200" y="1752600"/>
              <a:ext cx="533400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5717597" y="1752600"/>
              <a:ext cx="680605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4597430" y="2823688"/>
            <a:ext cx="578834" cy="503845"/>
            <a:chOff x="5717597" y="1752600"/>
            <a:chExt cx="680605" cy="609600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5791200" y="1752600"/>
              <a:ext cx="533400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5717597" y="1752600"/>
              <a:ext cx="680605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762000" y="609600"/>
            <a:ext cx="2667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b="1" spc="150" dirty="0">
                <a:ln w="11430"/>
                <a:solidFill>
                  <a:schemeClr val="accent4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মূল্যায়ন:  </a:t>
            </a:r>
            <a:endParaRPr lang="en-US" sz="60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87925" y="4286248"/>
            <a:ext cx="5814191" cy="523220"/>
          </a:xfrm>
          <a:prstGeom prst="rect">
            <a:avLst/>
          </a:prstGeom>
          <a:solidFill>
            <a:srgbClr val="FFFFC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500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2</a:t>
            </a:r>
            <a:r>
              <a:rPr lang="bn-BD" sz="2500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en-US" sz="2500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</a:t>
            </a:r>
            <a:r>
              <a:rPr lang="as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ী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 </a:t>
            </a:r>
            <a:r>
              <a:rPr lang="as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া</a:t>
            </a:r>
            <a:r>
              <a:rPr lang="as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ি</a:t>
            </a:r>
            <a:r>
              <a:rPr lang="as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ে</a:t>
            </a:r>
            <a:r>
              <a:rPr lang="as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ৃ</a:t>
            </a:r>
            <a:r>
              <a:rPr lang="as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্যু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s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া</a:t>
            </a:r>
            <a:r>
              <a:rPr lang="as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ে</a:t>
            </a:r>
            <a:r>
              <a:rPr lang="bn-BD" sz="2500" b="1" spc="50" dirty="0">
                <a:ln w="0"/>
                <a:solidFill>
                  <a:schemeClr val="accent4">
                    <a:lumMod val="1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2500" b="1" spc="50" dirty="0">
              <a:ln w="0"/>
              <a:solidFill>
                <a:schemeClr val="accent4">
                  <a:lumMod val="1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57199" y="4953000"/>
            <a:ext cx="3048001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>
                <a:solidFill>
                  <a:schemeClr val="accent4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১৭৭৫</a:t>
            </a:r>
            <a:endParaRPr lang="en-US" sz="3200" dirty="0">
              <a:solidFill>
                <a:schemeClr val="accent4">
                  <a:lumMod val="1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33734" y="4946136"/>
            <a:ext cx="3114866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>
                <a:solidFill>
                  <a:schemeClr val="accent4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গ.</a:t>
            </a:r>
            <a:r>
              <a:rPr lang="bn-BD" sz="3200" b="1" dirty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১৭৭৬</a:t>
            </a:r>
            <a:endParaRPr lang="bn-BD" sz="3200" b="1" dirty="0">
              <a:solidFill>
                <a:schemeClr val="accent4">
                  <a:lumMod val="1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36608" y="5739825"/>
            <a:ext cx="3111992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>
                <a:solidFill>
                  <a:schemeClr val="accent4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ঘ.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১৭৮০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71488" y="5773163"/>
            <a:ext cx="3033712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খ. ১৭৭৭</a:t>
            </a:r>
            <a:endParaRPr lang="en-US" sz="3200" dirty="0">
              <a:solidFill>
                <a:schemeClr val="accent4">
                  <a:lumMod val="1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493484" y="4984342"/>
            <a:ext cx="530452" cy="506818"/>
            <a:chOff x="5717597" y="1752600"/>
            <a:chExt cx="680605" cy="609600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5791200" y="1752600"/>
              <a:ext cx="533400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5717597" y="1752600"/>
              <a:ext cx="680605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547690" y="5681367"/>
            <a:ext cx="779433" cy="643233"/>
            <a:chOff x="7086600" y="4953652"/>
            <a:chExt cx="1037453" cy="914400"/>
          </a:xfrm>
        </p:grpSpPr>
        <p:cxnSp>
          <p:nvCxnSpPr>
            <p:cNvPr id="83" name="Straight Connector 82"/>
            <p:cNvCxnSpPr/>
            <p:nvPr/>
          </p:nvCxnSpPr>
          <p:spPr>
            <a:xfrm flipH="1">
              <a:off x="7355126" y="4953652"/>
              <a:ext cx="768927" cy="914400"/>
            </a:xfrm>
            <a:prstGeom prst="line">
              <a:avLst/>
            </a:prstGeom>
            <a:ln w="825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7086600" y="5410852"/>
              <a:ext cx="268526" cy="408058"/>
            </a:xfrm>
            <a:prstGeom prst="line">
              <a:avLst/>
            </a:prstGeom>
            <a:ln w="825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4655125" y="5778329"/>
            <a:ext cx="450275" cy="484717"/>
            <a:chOff x="5717597" y="1752600"/>
            <a:chExt cx="680605" cy="609600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5791200" y="1752600"/>
              <a:ext cx="533400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5717597" y="1752600"/>
              <a:ext cx="680605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4807525" y="4967646"/>
            <a:ext cx="450275" cy="484717"/>
            <a:chOff x="5717597" y="1752600"/>
            <a:chExt cx="680605" cy="609600"/>
          </a:xfrm>
        </p:grpSpPr>
        <p:cxnSp>
          <p:nvCxnSpPr>
            <p:cNvPr id="89" name="Straight Connector 88"/>
            <p:cNvCxnSpPr/>
            <p:nvPr/>
          </p:nvCxnSpPr>
          <p:spPr>
            <a:xfrm>
              <a:off x="5791200" y="1752600"/>
              <a:ext cx="533400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5717597" y="1752600"/>
              <a:ext cx="680605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3772220" y="360770"/>
            <a:ext cx="1727258" cy="1593974"/>
            <a:chOff x="4717473" y="948667"/>
            <a:chExt cx="3023434" cy="2860964"/>
          </a:xfrm>
        </p:grpSpPr>
        <p:sp>
          <p:nvSpPr>
            <p:cNvPr id="92" name="Oval 91"/>
            <p:cNvSpPr/>
            <p:nvPr/>
          </p:nvSpPr>
          <p:spPr>
            <a:xfrm>
              <a:off x="4717473" y="948667"/>
              <a:ext cx="3023434" cy="286096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028700" y="1642408"/>
              <a:ext cx="2336552" cy="1513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n-BD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উত্তর সঠিক</a:t>
              </a:r>
            </a:p>
            <a:p>
              <a:pPr algn="ctr"/>
              <a:r>
                <a:rPr lang="bn-BD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হয়েছে</a:t>
              </a:r>
              <a:endPara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3753816" y="359517"/>
            <a:ext cx="1727258" cy="1593974"/>
            <a:chOff x="8225056" y="941740"/>
            <a:chExt cx="3023434" cy="2860964"/>
          </a:xfrm>
        </p:grpSpPr>
        <p:sp>
          <p:nvSpPr>
            <p:cNvPr id="95" name="Oval 94"/>
            <p:cNvSpPr/>
            <p:nvPr/>
          </p:nvSpPr>
          <p:spPr>
            <a:xfrm>
              <a:off x="8225056" y="941740"/>
              <a:ext cx="3023434" cy="2860964"/>
            </a:xfrm>
            <a:prstGeom prst="ellipse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619694" y="1636206"/>
              <a:ext cx="2391099" cy="1513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n-BD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আবার চেষ্টা</a:t>
              </a:r>
            </a:p>
            <a:p>
              <a:pPr algn="ctr"/>
              <a:r>
                <a:rPr lang="bn-BD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করি</a:t>
              </a:r>
            </a:p>
          </p:txBody>
        </p:sp>
      </p:grpSp>
      <p:sp>
        <p:nvSpPr>
          <p:cNvPr id="97" name="Rectangle 96"/>
          <p:cNvSpPr/>
          <p:nvPr/>
        </p:nvSpPr>
        <p:spPr>
          <a:xfrm>
            <a:off x="3505200" y="6400800"/>
            <a:ext cx="2133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4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6"/>
                                            </p:cond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MOTIAR\Motiar D. Content\Class Viii\Picture\পাঠ ৫৭\leprechaun_surfing_internet_hg_wht_2758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77" y="2362200"/>
            <a:ext cx="2977318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4114800"/>
            <a:ext cx="792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dirty="0">
                <a:latin typeface="NikoshBAN" pitchFamily="2" charset="0"/>
                <a:cs typeface="NikoshBAN" pitchFamily="2" charset="0"/>
              </a:rPr>
              <a:t>“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অযোগ্যতা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বিশৃংখলা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মনোদ্বন্দ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বক্সারের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যুদ্ধের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পরাজয়ের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কারণ</a:t>
            </a:r>
            <a:r>
              <a:rPr lang="bn-BD" sz="4400" dirty="0">
                <a:latin typeface="NikoshBAN" pitchFamily="2" charset="0"/>
                <a:cs typeface="NikoshBAN" pitchFamily="2" charset="0"/>
              </a:rPr>
              <a:t>”  ব্যাখ্যা কর।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523875"/>
            <a:ext cx="56388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bn-BD" sz="5400" b="1" u="sng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5400" b="1" u="sng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E:\MOTIAR\D,contennt Picture 2\hom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2875"/>
            <a:ext cx="214312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79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98" y="1075900"/>
            <a:ext cx="2985518" cy="372818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05200" y="1873192"/>
            <a:ext cx="2133599" cy="2133600"/>
          </a:xfrm>
          <a:prstGeom prst="ellipse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ধন্যবাদ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9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9384" y="838944"/>
            <a:ext cx="6477000" cy="76944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spc="-15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4400" b="1" spc="-15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4400" b="1" spc="-15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4400" b="1" spc="-15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-15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</a:t>
            </a:r>
            <a:endParaRPr lang="en-US" sz="4400" b="1" spc="-15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4648200"/>
            <a:ext cx="7086600" cy="7078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ভিডিওটিতে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যুদ্ধ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বলা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0" y="762000"/>
            <a:ext cx="5257800" cy="92333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বক্সারের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যুদ্ধ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39A3AFF1-82C4-4BA8-9D29-80C0EE2B4B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768934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80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1207" y="279743"/>
            <a:ext cx="4685898" cy="101566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6000" b="1" u="sng" spc="150" dirty="0">
                <a:ln w="11430"/>
                <a:solidFill>
                  <a:srgbClr val="0033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</a:t>
            </a:r>
            <a:r>
              <a:rPr lang="bn-BD" sz="4800" b="1" u="sng" spc="150" dirty="0">
                <a:ln w="11430"/>
                <a:solidFill>
                  <a:srgbClr val="0033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জকের পাঠের বিষয়</a:t>
            </a:r>
            <a:endParaRPr lang="en-US" sz="4800" b="1" u="sng" spc="150" dirty="0">
              <a:ln w="11430"/>
              <a:solidFill>
                <a:srgbClr val="0033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752" y="5156537"/>
            <a:ext cx="8620021" cy="101566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বক্সারের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যুদ্ধ</a:t>
            </a:r>
            <a:endParaRPr lang="bn-BD" sz="6000" b="1" dirty="0">
              <a:ln w="17780" cmpd="sng">
                <a:solidFill>
                  <a:srgbClr val="00206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31FD7-921D-4091-86BE-C4DCD4E81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67529"/>
            <a:ext cx="6781800" cy="3789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67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057400"/>
            <a:ext cx="4828566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পাঠ শেষে শিক্ষাথীরা</a:t>
            </a:r>
            <a:r>
              <a:rPr lang="en-US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…</a:t>
            </a:r>
            <a:r>
              <a:rPr lang="bn-BD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8100" y="355940"/>
            <a:ext cx="21259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6000" b="1" u="sng" spc="150" dirty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</a:t>
            </a:r>
            <a:r>
              <a:rPr lang="bn-BD" sz="4800" b="1" u="sng" spc="150" dirty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খনফল</a:t>
            </a:r>
            <a:endParaRPr lang="en-US" sz="48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3048000"/>
            <a:ext cx="8000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>
                <a:latin typeface="NikoshBAN" panose="02000000000000000000" pitchFamily="2" charset="0"/>
                <a:cs typeface="NikoshBAN" pitchFamily="2" charset="0"/>
              </a:rPr>
              <a:t>১। 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ম</a:t>
            </a:r>
            <a:r>
              <a:rPr lang="as-IN" sz="3600" dirty="0">
                <a:latin typeface="NikoshBAN" panose="02000000000000000000" pitchFamily="2" charset="0"/>
                <a:cs typeface="NikoshBAN" pitchFamily="2" charset="0"/>
              </a:rPr>
              <a:t>ী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র </a:t>
            </a:r>
            <a:r>
              <a:rPr lang="as-IN" sz="3600" dirty="0">
                <a:latin typeface="NikoshBAN" panose="02000000000000000000" pitchFamily="2" charset="0"/>
                <a:cs typeface="NikoshBAN" pitchFamily="2" charset="0"/>
              </a:rPr>
              <a:t>জ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া</a:t>
            </a:r>
            <a:r>
              <a:rPr lang="as-IN" sz="3600" dirty="0">
                <a:latin typeface="NikoshBAN" panose="02000000000000000000" pitchFamily="2" charset="0"/>
                <a:cs typeface="NikoshBAN" pitchFamily="2" charset="0"/>
              </a:rPr>
              <a:t>ফ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র</a:t>
            </a:r>
            <a:r>
              <a:rPr lang="as-IN" sz="3600" dirty="0">
                <a:latin typeface="NikoshBAN" panose="02000000000000000000" pitchFamily="2" charset="0"/>
                <a:cs typeface="NikoshBAN" pitchFamily="2" charset="0"/>
              </a:rPr>
              <a:t>ক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ে </a:t>
            </a:r>
            <a:r>
              <a:rPr lang="as-IN" sz="3600" dirty="0">
                <a:latin typeface="NikoshBAN" panose="02000000000000000000" pitchFamily="2" charset="0"/>
                <a:cs typeface="NikoshBAN" pitchFamily="2" charset="0"/>
              </a:rPr>
              <a:t>ক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্</a:t>
            </a:r>
            <a:r>
              <a:rPr lang="as-IN" sz="3600" dirty="0">
                <a:latin typeface="NikoshBAN" panose="02000000000000000000" pitchFamily="2" charset="0"/>
                <a:cs typeface="NikoshBAN" pitchFamily="2" charset="0"/>
              </a:rPr>
              <a:t>ষ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ম</a:t>
            </a:r>
            <a:r>
              <a:rPr lang="as-IN" sz="3600" dirty="0">
                <a:latin typeface="NikoshBAN" panose="02000000000000000000" pitchFamily="2" charset="0"/>
                <a:cs typeface="NikoshBAN" pitchFamily="2" charset="0"/>
              </a:rPr>
              <a:t>ত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া</a:t>
            </a:r>
            <a:r>
              <a:rPr lang="as-IN" sz="3600" dirty="0">
                <a:latin typeface="NikoshBAN" panose="02000000000000000000" pitchFamily="2" charset="0"/>
                <a:cs typeface="NikoshBAN" pitchFamily="2" charset="0"/>
              </a:rPr>
              <a:t>চ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্</a:t>
            </a:r>
            <a:r>
              <a:rPr lang="as-IN" sz="3600" dirty="0">
                <a:latin typeface="NikoshBAN" panose="02000000000000000000" pitchFamily="2" charset="0"/>
                <a:cs typeface="NikoshBAN" pitchFamily="2" charset="0"/>
              </a:rPr>
              <a:t>য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ু</a:t>
            </a:r>
            <a:r>
              <a:rPr lang="as-IN" sz="3600" dirty="0">
                <a:latin typeface="NikoshBAN" panose="02000000000000000000" pitchFamily="2" charset="0"/>
                <a:cs typeface="NikoshBAN" pitchFamily="2" charset="0"/>
              </a:rPr>
              <a:t>ত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 </a:t>
            </a:r>
            <a:r>
              <a:rPr lang="as-IN" sz="3600" dirty="0">
                <a:latin typeface="NikoshBAN" panose="02000000000000000000" pitchFamily="2" charset="0"/>
                <a:cs typeface="NikoshBAN" pitchFamily="2" charset="0"/>
              </a:rPr>
              <a:t>ক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র</a:t>
            </a:r>
            <a:r>
              <a:rPr lang="as-IN" sz="3600" dirty="0">
                <a:latin typeface="NikoshBAN" panose="02000000000000000000" pitchFamily="2" charset="0"/>
                <a:cs typeface="NikoshBAN" pitchFamily="2" charset="0"/>
              </a:rPr>
              <a:t>া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র </a:t>
            </a:r>
            <a:r>
              <a:rPr lang="as-IN" sz="3600" dirty="0">
                <a:latin typeface="NikoshBAN" panose="02000000000000000000" pitchFamily="2" charset="0"/>
                <a:cs typeface="NikoshBAN" pitchFamily="2" charset="0"/>
              </a:rPr>
              <a:t>ক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া</a:t>
            </a:r>
            <a:r>
              <a:rPr lang="as-IN" sz="3600" dirty="0">
                <a:latin typeface="NikoshBAN" panose="02000000000000000000" pitchFamily="2" charset="0"/>
                <a:cs typeface="NikoshBAN" pitchFamily="2" charset="0"/>
              </a:rPr>
              <a:t>র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ণ </a:t>
            </a:r>
            <a:r>
              <a:rPr lang="as-IN" sz="3600" dirty="0">
                <a:latin typeface="NikoshBAN" panose="02000000000000000000" pitchFamily="2" charset="0"/>
                <a:cs typeface="NikoshBAN" pitchFamily="2" charset="0"/>
              </a:rPr>
              <a:t>ব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ল</a:t>
            </a:r>
            <a:r>
              <a:rPr lang="bn-BD" sz="3600" dirty="0">
                <a:latin typeface="NikoshBAN" panose="02000000000000000000" pitchFamily="2" charset="0"/>
                <a:cs typeface="NikoshBAN" pitchFamily="2" charset="0"/>
              </a:rPr>
              <a:t>তে পারবে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;</a:t>
            </a:r>
            <a:endParaRPr lang="bn-BD" sz="3600" dirty="0">
              <a:latin typeface="NikoshBAN" pitchFamily="2" charset="0"/>
              <a:cs typeface="NikoshBAN" pitchFamily="2" charset="0"/>
            </a:endParaRPr>
          </a:p>
          <a:p>
            <a:r>
              <a:rPr lang="bn-BD" sz="3600" dirty="0"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বক্সারের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যুদ্ধের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কারণ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র্ণনা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latin typeface="NikoshBAN" panose="02000000000000000000" pitchFamily="2" charset="0"/>
                <a:cs typeface="NikoshBAN" pitchFamily="2" charset="0"/>
              </a:rPr>
              <a:t> করতে পারবে</a:t>
            </a:r>
            <a:r>
              <a:rPr lang="en-US" sz="3600" dirty="0">
                <a:latin typeface="NikoshBAN" panose="02000000000000000000" pitchFamily="2" charset="0"/>
                <a:cs typeface="NikoshBAN" pitchFamily="2" charset="0"/>
              </a:rPr>
              <a:t>;</a:t>
            </a:r>
            <a:endParaRPr lang="bn-BD" sz="3600" dirty="0">
              <a:latin typeface="NikoshBAN" pitchFamily="2" charset="0"/>
              <a:cs typeface="NikoshBAN" pitchFamily="2" charset="0"/>
            </a:endParaRPr>
          </a:p>
          <a:p>
            <a:r>
              <a:rPr lang="bn-BD" sz="3600" dirty="0"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বক্সারের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যুদ্ধের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ফলাফল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উপস্থাপন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latin typeface="NikoshBAN" panose="02000000000000000000" pitchFamily="2" charset="0"/>
                <a:cs typeface="NikoshBAN" pitchFamily="2" charset="0"/>
              </a:rPr>
              <a:t>পারবে।</a:t>
            </a:r>
          </a:p>
        </p:txBody>
      </p:sp>
    </p:spTree>
    <p:extLst>
      <p:ext uri="{BB962C8B-B14F-4D97-AF65-F5344CB8AC3E}">
        <p14:creationId xmlns:p14="http://schemas.microsoft.com/office/powerpoint/2010/main" val="2074276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EF4761-378F-4C40-BD13-FB9D0C71D460}"/>
              </a:ext>
            </a:extLst>
          </p:cNvPr>
          <p:cNvSpPr/>
          <p:nvPr/>
        </p:nvSpPr>
        <p:spPr>
          <a:xfrm>
            <a:off x="609600" y="5059740"/>
            <a:ext cx="800100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বণিক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কোম্পানি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মীর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জাফরকে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যে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উদ্দেশে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সিংহাসনে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বসিয়েছিল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তাদের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উদ্দেশ্য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সফল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হওয়ায়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তাকে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্</a:t>
            </a:r>
            <a:r>
              <a:rPr lang="as-IN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ষ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</a:t>
            </a:r>
            <a:r>
              <a:rPr lang="as-IN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ত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াচ্যুত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</a:t>
            </a:r>
            <a:endParaRPr lang="en-US" sz="2800" dirty="0">
              <a:effectLst/>
              <a:latin typeface="NikoshBAN" panose="02000000000000000000" pitchFamily="2" charset="0"/>
              <a:ea typeface="Times New Roman" panose="02020603050405020304" pitchFamily="18" charset="0"/>
              <a:cs typeface="NikoshBAN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0C24E-132A-4DD4-852F-9F00D1F6DECB}"/>
              </a:ext>
            </a:extLst>
          </p:cNvPr>
          <p:cNvSpPr txBox="1"/>
          <p:nvPr/>
        </p:nvSpPr>
        <p:spPr>
          <a:xfrm>
            <a:off x="838200" y="377279"/>
            <a:ext cx="716280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as-IN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as-IN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</a:t>
            </a:r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</a:t>
            </a:r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as-IN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ে </a:t>
            </a:r>
            <a:r>
              <a:rPr lang="as-IN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as-IN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ষ</a:t>
            </a:r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as-IN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</a:t>
            </a:r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as-IN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</a:t>
            </a:r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ু</a:t>
            </a:r>
            <a:r>
              <a:rPr lang="as-IN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as-IN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</a:t>
            </a:r>
            <a:r>
              <a:rPr lang="as-IN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ণ: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9CCCB-0601-4DDA-8F4C-6F396C2C4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25" y="1146720"/>
            <a:ext cx="5238750" cy="3730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4051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1701AE-5BA4-4710-AAC0-68F01B1EA669}"/>
              </a:ext>
            </a:extLst>
          </p:cNvPr>
          <p:cNvSpPr/>
          <p:nvPr/>
        </p:nvSpPr>
        <p:spPr>
          <a:xfrm>
            <a:off x="609600" y="5181600"/>
            <a:ext cx="7924800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নতুন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নবাব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ী</a:t>
            </a:r>
            <a:r>
              <a:rPr lang="as-IN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জা</a:t>
            </a:r>
            <a:r>
              <a:rPr lang="as-IN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ফ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কোম্পানির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প্রাপ্য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অর্থ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প্রদানে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ব্যর্থ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দেউলিয়া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পড়ে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4F88A9-B4AA-473D-BFC3-6B35BD23CBFE}"/>
              </a:ext>
            </a:extLst>
          </p:cNvPr>
          <p:cNvSpPr txBox="1"/>
          <p:nvPr/>
        </p:nvSpPr>
        <p:spPr>
          <a:xfrm>
            <a:off x="838200" y="228600"/>
            <a:ext cx="716280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কোম্পানির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প্রাপ্য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অর্থ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প্রদানে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ব্যর্থ</a:t>
            </a:r>
            <a:r>
              <a:rPr lang="as-IN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ত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া</a:t>
            </a:r>
            <a:endParaRPr lang="en-US" sz="4400" b="1" dirty="0">
              <a:ln w="1143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E10A54-8FAF-4F9B-A5D5-7FDDF423D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95" y="990600"/>
            <a:ext cx="6265505" cy="4065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45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1EBC90-7BC7-41E9-AF2B-725D2AD0BBAA}"/>
              </a:ext>
            </a:extLst>
          </p:cNvPr>
          <p:cNvSpPr/>
          <p:nvPr/>
        </p:nvSpPr>
        <p:spPr>
          <a:xfrm>
            <a:off x="685800" y="4724400"/>
            <a:ext cx="7848600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নিজের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ক্ষমতা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রক্ষা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করতেও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তাকে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বার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বার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ক্লাইভের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উপর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নির্ভর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করতে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হয়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আবার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ক্লাইভের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রাজকার্যে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ঘন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ঘন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হস্তক্ষেপ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নবাবের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পছন্দ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ছিল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না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5028A-1FB4-45AD-87A8-BB2CEA3B4ACF}"/>
              </a:ext>
            </a:extLst>
          </p:cNvPr>
          <p:cNvSpPr txBox="1"/>
          <p:nvPr/>
        </p:nvSpPr>
        <p:spPr>
          <a:xfrm>
            <a:off x="685800" y="152400"/>
            <a:ext cx="7696200" cy="76944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ও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ক্লা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ে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ধ্যে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ষ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্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8E6FF1-0FCB-408A-A1BC-DA317D7DB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80" y="1146720"/>
            <a:ext cx="6258720" cy="3349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103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1848E1-8519-43DB-9B08-F40BF5C94753}"/>
              </a:ext>
            </a:extLst>
          </p:cNvPr>
          <p:cNvSpPr/>
          <p:nvPr/>
        </p:nvSpPr>
        <p:spPr>
          <a:xfrm>
            <a:off x="609600" y="4907340"/>
            <a:ext cx="7848600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ইংরেজদের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বিতাড়নের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জন্য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মীর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জাফর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আরেক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বিদেশি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কোম্পানি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ওলান্দাজদের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সাথে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আঁতাত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করে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বিষয়টি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ইংরেজদের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দৃষ্টি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এড়ায়নি</a:t>
            </a:r>
            <a:r>
              <a:rPr lang="en-US" sz="3200" dirty="0">
                <a:latin typeface="NikoshBAN" panose="02000000000000000000" pitchFamily="2" charset="0"/>
                <a:ea typeface="Times New Roman" panose="02020603050405020304" pitchFamily="18" charset="0"/>
                <a:cs typeface="NikoshBAN" panose="02000000000000000000" pitchFamily="2" charset="0"/>
              </a:rPr>
              <a:t>।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370593-74C8-4A84-8670-4376BCFF61FC}"/>
              </a:ext>
            </a:extLst>
          </p:cNvPr>
          <p:cNvSpPr txBox="1"/>
          <p:nvPr/>
        </p:nvSpPr>
        <p:spPr>
          <a:xfrm>
            <a:off x="457200" y="228600"/>
            <a:ext cx="784860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া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</a:t>
            </a:r>
            <a:r>
              <a:rPr lang="as-IN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ে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ওলান্দাজদের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আঁতাত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231D8C-75E0-444A-9724-AD6CA616A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25004"/>
            <a:ext cx="6705600" cy="3699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038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1155</Words>
  <Application>Microsoft Office PowerPoint</Application>
  <PresentationFormat>On-screen Show (4:3)</PresentationFormat>
  <Paragraphs>89</Paragraphs>
  <Slides>26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NikoshBAN</vt:lpstr>
      <vt:lpstr>SolaimanLipi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RAFI</dc:creator>
  <cp:lastModifiedBy>MOTIAR</cp:lastModifiedBy>
  <cp:revision>79</cp:revision>
  <dcterms:created xsi:type="dcterms:W3CDTF">2015-08-06T15:02:33Z</dcterms:created>
  <dcterms:modified xsi:type="dcterms:W3CDTF">2018-02-20T02:53:32Z</dcterms:modified>
</cp:coreProperties>
</file>